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handoutMasterIdLst>
    <p:handoutMasterId r:id="rId20"/>
  </p:handoutMasterIdLst>
  <p:sldIdLst>
    <p:sldId id="365" r:id="rId2"/>
    <p:sldId id="367" r:id="rId3"/>
    <p:sldId id="364" r:id="rId4"/>
    <p:sldId id="396" r:id="rId5"/>
    <p:sldId id="366" r:id="rId6"/>
    <p:sldId id="418" r:id="rId7"/>
    <p:sldId id="393" r:id="rId8"/>
    <p:sldId id="428" r:id="rId9"/>
    <p:sldId id="394" r:id="rId10"/>
    <p:sldId id="431" r:id="rId11"/>
    <p:sldId id="385" r:id="rId12"/>
    <p:sldId id="417" r:id="rId13"/>
    <p:sldId id="387" r:id="rId14"/>
    <p:sldId id="429" r:id="rId15"/>
    <p:sldId id="391" r:id="rId16"/>
    <p:sldId id="383" r:id="rId17"/>
    <p:sldId id="432" r:id="rId18"/>
    <p:sldId id="3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590" autoAdjust="0"/>
  </p:normalViewPr>
  <p:slideViewPr>
    <p:cSldViewPr>
      <p:cViewPr varScale="1">
        <p:scale>
          <a:sx n="76" d="100"/>
          <a:sy n="76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7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803BC-EFE7-4095-8591-5B5E513C46E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4107E-0D14-4C8E-8F9F-85330EE8E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4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9C158D-3B52-43C8-95D5-F6890EB041A6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635A15-9269-4830-A349-C86D9551E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481399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         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МБДОУ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Ойховский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 «Колокольчик»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Пустовалова Н.А.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214422"/>
            <a:ext cx="5715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детей дошкольного возраста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музыкальной деятельности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28575">
            <a:noFill/>
            <a:prstDash val="sysDash"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1666BC-CD2E-9577-4EED-B4FDECE0D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r="5359"/>
          <a:stretch/>
        </p:blipFill>
        <p:spPr>
          <a:xfrm>
            <a:off x="899592" y="841403"/>
            <a:ext cx="6984776" cy="5175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190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</a:rPr>
              <a:t>       Танцевальное творчество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00034" y="1357298"/>
            <a:ext cx="3214710" cy="85725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accent4">
                <a:lumMod val="75000"/>
              </a:schemeClr>
            </a:solidFill>
            <a:prstDash val="sysDot"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/>
            <a:r>
              <a:rPr lang="ru-RU" sz="2000" b="1" i="1" dirty="0">
                <a:solidFill>
                  <a:srgbClr val="580000"/>
                </a:solidFill>
                <a:latin typeface="+mj-lt"/>
              </a:rPr>
              <a:t>Пляски по показу </a:t>
            </a:r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>
                <a:solidFill>
                  <a:srgbClr val="580000"/>
                </a:solidFill>
                <a:latin typeface="+mj-lt"/>
              </a:rPr>
              <a:t>педагога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273170" y="5335242"/>
            <a:ext cx="3214710" cy="85725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accent4">
                <a:lumMod val="75000"/>
              </a:schemeClr>
            </a:solidFill>
            <a:prstDash val="sysDot"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/>
            <a:endParaRPr lang="ru-RU" sz="2000" i="1" dirty="0">
              <a:solidFill>
                <a:srgbClr val="58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ru-RU" sz="2000" b="1" i="1" dirty="0">
                <a:solidFill>
                  <a:srgbClr val="580000"/>
                </a:solidFill>
                <a:latin typeface="+mj-lt"/>
              </a:rPr>
              <a:t>Переплясы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00034" y="3025085"/>
            <a:ext cx="3214710" cy="92869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accent4">
                <a:lumMod val="75000"/>
              </a:schemeClr>
            </a:solidFill>
            <a:prstDash val="sysDot"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</a:t>
            </a:r>
            <a:r>
              <a:rPr lang="ru-RU" sz="2000" b="1" i="1" dirty="0">
                <a:solidFill>
                  <a:srgbClr val="580000"/>
                </a:solidFill>
                <a:latin typeface="+mj-lt"/>
              </a:rPr>
              <a:t>Придумывание    </a:t>
            </a:r>
          </a:p>
          <a:p>
            <a:pPr algn="just"/>
            <a:r>
              <a:rPr lang="ru-RU" sz="2000" b="1" i="1" dirty="0">
                <a:solidFill>
                  <a:srgbClr val="580000"/>
                </a:solidFill>
                <a:latin typeface="+mj-lt"/>
              </a:rPr>
              <a:t>          танцевальных     </a:t>
            </a:r>
          </a:p>
          <a:p>
            <a:pPr algn="just"/>
            <a:r>
              <a:rPr lang="ru-RU" sz="2000" b="1" i="1" dirty="0">
                <a:solidFill>
                  <a:srgbClr val="580000"/>
                </a:solidFill>
                <a:latin typeface="+mj-lt"/>
              </a:rPr>
              <a:t>            композиций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5572132" y="2857496"/>
            <a:ext cx="3143272" cy="100013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accent4">
                <a:lumMod val="75000"/>
              </a:schemeClr>
            </a:solidFill>
            <a:prstDash val="sysDot"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ru-RU" sz="2400" b="1" i="1" dirty="0">
                <a:solidFill>
                  <a:srgbClr val="580000"/>
                </a:solidFill>
              </a:rPr>
              <a:t>Танцевальное      </a:t>
            </a:r>
          </a:p>
          <a:p>
            <a:r>
              <a:rPr lang="ru-RU" sz="2400" b="1" i="1" dirty="0">
                <a:solidFill>
                  <a:srgbClr val="580000"/>
                </a:solidFill>
              </a:rPr>
              <a:t>          творчество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3857620" y="1643050"/>
            <a:ext cx="1571636" cy="157163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857620" y="3643314"/>
            <a:ext cx="1571636" cy="150019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cxnSpLocks/>
          </p:cNvCxnSpPr>
          <p:nvPr/>
        </p:nvCxnSpPr>
        <p:spPr>
          <a:xfrm>
            <a:off x="3747898" y="3429000"/>
            <a:ext cx="1648204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https://previews.123rf.com/images/krisdog/krisdog1602/krisdog160200001/51882880-Two-cartoon-children-boy-and-girl-dancing-Stock-Photo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857760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57224" y="1785926"/>
            <a:ext cx="3357586" cy="10001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580000"/>
                </a:solidFill>
              </a:rPr>
              <a:t>Знакомство с музыкальными инструментами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0233" y="3561406"/>
            <a:ext cx="3429024" cy="114300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580000"/>
                </a:solidFill>
              </a:rPr>
              <a:t>Игра на музыкальных инструментах в ансамбле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500042"/>
            <a:ext cx="538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</a:rPr>
              <a:t> Инструментальное творчество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728782"/>
            <a:ext cx="3214710" cy="105727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580000"/>
                </a:solidFill>
              </a:rPr>
              <a:t>Инструментальная импровизация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00949" y="5624846"/>
            <a:ext cx="3214710" cy="10572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580000"/>
                </a:solidFill>
              </a:rPr>
              <a:t>Элементарное</a:t>
            </a:r>
          </a:p>
          <a:p>
            <a:pPr algn="ctr"/>
            <a:r>
              <a:rPr lang="ru-RU" b="1" i="1" dirty="0" err="1">
                <a:solidFill>
                  <a:srgbClr val="580000"/>
                </a:solidFill>
              </a:rPr>
              <a:t>музицирование</a:t>
            </a:r>
            <a:r>
              <a:rPr lang="ru-RU" b="1" i="1" dirty="0">
                <a:solidFill>
                  <a:srgbClr val="58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2E54D0-9EBC-9DFC-27C2-714C38DCC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 b="14272"/>
          <a:stretch/>
        </p:blipFill>
        <p:spPr>
          <a:xfrm>
            <a:off x="-12947" y="0"/>
            <a:ext cx="6490586" cy="342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BBBC43-DC6B-3310-2A0F-E57898076F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7"/>
          <a:stretch/>
        </p:blipFill>
        <p:spPr>
          <a:xfrm>
            <a:off x="3759018" y="3429000"/>
            <a:ext cx="5384981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064677-7D87-A7DF-0F4D-172993964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3" y="-3200"/>
            <a:ext cx="4572000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C07E46-DCF0-6AA2-B82A-AFCD08F32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32" y="3425800"/>
            <a:ext cx="4576267" cy="34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28794" y="500042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</a:rPr>
              <a:t>Работа с родителями</a:t>
            </a:r>
            <a:endParaRPr lang="ru-RU" sz="2800" i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142984"/>
            <a:ext cx="68111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Открытые совместные мероприятия (развлечения, утренники, посещение концертов, театров).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Анкетирование.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Индивидуальные  и коллективные консультации.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Организация выставок, фоторепортажей, оформление информационных стендов,</a:t>
            </a:r>
          </a:p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консультации на сайте.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Участие в создании развивающей среды</a:t>
            </a:r>
          </a:p>
          <a:p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201464"/>
            <a:ext cx="72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 </a:t>
            </a:r>
            <a:r>
              <a:rPr lang="ru-RU" sz="3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30CB63-B3AB-6D2E-1725-BD327F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/>
          <a:stretch/>
        </p:blipFill>
        <p:spPr>
          <a:xfrm>
            <a:off x="1115615" y="1521021"/>
            <a:ext cx="6912768" cy="459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D13312-0925-FB68-17B2-1EC35EBA5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4" y="1052736"/>
            <a:ext cx="8525969" cy="4144568"/>
          </a:xfrm>
          <a:prstGeom prst="round2DiagRect">
            <a:avLst>
              <a:gd name="adj1" fmla="val 16667"/>
              <a:gd name="adj2" fmla="val 8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49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Каждый ребенок уникален и талантлив по своему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14488"/>
            <a:ext cx="5572148" cy="46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 В нем проявляются: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</a:rPr>
              <a:t>Чувство уверенности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</a:rPr>
              <a:t>Ответственность за правильное исполнение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</a:rPr>
              <a:t>Устраняется нерешительность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</a:rPr>
              <a:t>Развивается фантазия – а значит развивается творческий потенциал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1857364"/>
            <a:ext cx="6357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искусство играет огромную роль в процессе воспитания духовности, развития эмоциональной и познавательной сторон личности человека. 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 через искусство, воспитание человека, способного ценить, творчески усваивать и приумножать ценности родной и мировой культуры, - одна из актуальных задач дошкольного образования.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714356"/>
            <a:ext cx="4267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980728"/>
            <a:ext cx="140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1" y="2143116"/>
            <a:ext cx="4929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творческой личности дошкольника на основе различных видов музыкальной деятельности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571480"/>
            <a:ext cx="63579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 музыкальную культуру детей и их родителей, воспитывать желание принимать участие в проведении музыкальных праздников и мероприятий.</a:t>
            </a: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выражать свои музыкальные впечатления в исполнительской и творческой деятельности, побуждать дошкольников к различным проявлениям творчества: музыкально – ритмические движения, певческие импровизации, игра на детских музыкальных инструментах.</a:t>
            </a: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воображение, развивать природную музыкальность детей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27483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опыта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развития детского творчества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714356"/>
            <a:ext cx="612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музыкальности ребенка</a:t>
            </a:r>
            <a:endParaRPr lang="ru-RU" sz="32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8" y="15115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71538" y="1428736"/>
            <a:ext cx="3071834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580000"/>
                </a:solidFill>
              </a:rPr>
              <a:t>Восприятие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1571612"/>
            <a:ext cx="2857520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580000"/>
                </a:solidFill>
              </a:rPr>
              <a:t>Пение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5143512"/>
            <a:ext cx="321471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580000"/>
                </a:solidFill>
              </a:rPr>
              <a:t>Музыкально-ритмические движения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3357562"/>
            <a:ext cx="285752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580000"/>
                </a:solidFill>
              </a:rPr>
              <a:t>Игра на музыкальных инструментах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66" y="3214686"/>
            <a:ext cx="3000396" cy="12715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580000"/>
                </a:solidFill>
              </a:rPr>
              <a:t>Музыкально-игровое творчество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8730" y="44453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Направления  музыкальной деятельности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190488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</a:rPr>
              <a:t> Песенное творчество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elenakurilova.com/wp-content/uploads/2016/07/113239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5143512"/>
            <a:ext cx="164782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17A5C2-7099-D96E-ED99-E30E80B94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629805" cy="49723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190488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</a:rPr>
              <a:t> Песенное творчество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elenakurilova.com/wp-content/uploads/2016/07/113239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5143512"/>
            <a:ext cx="164782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28EB7-5C64-9131-07BB-6D339BBD52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6" b="7057"/>
          <a:stretch/>
        </p:blipFill>
        <p:spPr>
          <a:xfrm>
            <a:off x="148928" y="717487"/>
            <a:ext cx="5542703" cy="2999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F8726D-FE84-F5C8-7938-7D8FBA8D48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/>
          <a:stretch/>
        </p:blipFill>
        <p:spPr>
          <a:xfrm>
            <a:off x="4050370" y="3717032"/>
            <a:ext cx="5021622" cy="32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4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010df98c0e03ecc13fef57f54cfa0b23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28575">
            <a:noFill/>
            <a:prstDash val="sysDash"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571480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Музыкально-игровое творчество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0694" y="1357298"/>
            <a:ext cx="2928958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>
                  <a:prstDash val="solid"/>
                </a:ln>
                <a:solidFill>
                  <a:srgbClr val="58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Передача образов сказочных персонажей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0694" y="2428868"/>
            <a:ext cx="2928958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580000"/>
                </a:solidFill>
              </a:rPr>
              <a:t>Изменение образа с изменением характера музыки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3643314"/>
            <a:ext cx="292895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580000"/>
                </a:solidFill>
              </a:rPr>
              <a:t>Игры с развернутым театральным действием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4929198"/>
            <a:ext cx="2928958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580000"/>
                </a:solidFill>
              </a:rPr>
              <a:t>Импровизация музыкально-игрового   образа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2429257" y="3214289"/>
            <a:ext cx="4143404" cy="79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6" idx="1"/>
          </p:cNvCxnSpPr>
          <p:nvPr/>
        </p:nvCxnSpPr>
        <p:spPr>
          <a:xfrm>
            <a:off x="4500562" y="1785926"/>
            <a:ext cx="1000132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500562" y="2786058"/>
            <a:ext cx="1000132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500562" y="4000504"/>
            <a:ext cx="1000132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500562" y="5286388"/>
            <a:ext cx="1000132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EE6D9B-663D-5E87-0C2E-18BDE8E43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4" y="1788168"/>
            <a:ext cx="4667282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2255</TotalTime>
  <Words>312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Илья Пустовалов</cp:lastModifiedBy>
  <cp:revision>219</cp:revision>
  <dcterms:created xsi:type="dcterms:W3CDTF">2017-11-28T14:48:29Z</dcterms:created>
  <dcterms:modified xsi:type="dcterms:W3CDTF">2022-11-29T11:48:01Z</dcterms:modified>
</cp:coreProperties>
</file>